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00858"/>
          </a:xfrm>
        </p:spPr>
        <p:txBody>
          <a:bodyPr/>
          <a:lstStyle/>
          <a:p>
            <a:r>
              <a:rPr lang="fa-IR" sz="4800" b="1" dirty="0">
                <a:cs typeface="B Nazanin" panose="00000400000000000000" pitchFamily="2" charset="-78"/>
              </a:rPr>
              <a:t>فارسی </a:t>
            </a:r>
            <a:r>
              <a:rPr lang="fa-IR" sz="4800" b="1" dirty="0" smtClean="0">
                <a:cs typeface="B Nazanin" panose="00000400000000000000" pitchFamily="2" charset="-78"/>
              </a:rPr>
              <a:t>نهم</a:t>
            </a:r>
            <a:endParaRPr lang="fa-IR" sz="48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fa-IR" sz="3600" b="1" dirty="0">
                <a:cs typeface="B Nazanin" panose="00000400000000000000" pitchFamily="2" charset="-78"/>
              </a:rPr>
              <a:t>درس یکم: </a:t>
            </a:r>
            <a:endParaRPr lang="fa-IR" sz="3600" b="1" dirty="0" smtClean="0">
              <a:cs typeface="B Nazanin" panose="00000400000000000000" pitchFamily="2" charset="-78"/>
            </a:endParaRPr>
          </a:p>
          <a:p>
            <a:r>
              <a:rPr lang="fa-IR" sz="3600" b="1" dirty="0" smtClean="0">
                <a:cs typeface="B Nazanin" panose="00000400000000000000" pitchFamily="2" charset="-78"/>
              </a:rPr>
              <a:t>           آفرینش </a:t>
            </a:r>
            <a:r>
              <a:rPr lang="fa-IR" sz="3600" b="1" dirty="0">
                <a:cs typeface="B Nazanin" panose="00000400000000000000" pitchFamily="2" charset="-78"/>
              </a:rPr>
              <a:t>همه تنبیه خداوند دل است</a:t>
            </a:r>
            <a:endParaRPr lang="fa-IR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80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369" y="1805307"/>
            <a:ext cx="10367492" cy="313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9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    پاک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بی‌عیب خدایی که به تقدیر عزیز  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ماه و خورشید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مسخّر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کند و لیل و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تقدیر: فرمان خدا، سرنوشت/ عزیز: ارجمند، گرامی/ مسخر: رام شده، مطیع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تلمیح به «و سخّر لکم الشّمس و القمر»/ تناسب (ماه - خورشید)/ تضاد (لیل - نهار)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خداوند پاک و بی‌عیبی که با فرمان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استوارش،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ماه و خورشید و شب و روز را رام خود کرده است.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3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975" y="1863338"/>
            <a:ext cx="10406130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10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 قیامت سخن اندر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کرَم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رحمت او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همه گویند و یکی گفته نیاید ز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هزار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قیامت: رستاخیز/ اندر: در/ کرم: بخشش/ گفته نیاید: گفته نمی‌شود/ ز: از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تضاد (یک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هزار)/ تناسب (یک - هزار)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تا هنگام رستاخیز همگان دربارۀ بخشش و رحمت خداوند سخن می‌گویند، ولی یکی از هزاران رحمت او گفته نمی‌شود.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2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60610"/>
            <a:ext cx="10431887" cy="372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11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نعمتت بارخدایا ز عدد بیرون است    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شکر اِنعام تو هرگز نکند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شکرگزار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بار خدایا: ای خدای بزرگ/ عدد: شمار/ انعام: بخشش، نعمت دادن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کنایه (از عدد بیرون بودن: بی‌شمار بودن)/ تلمیح به «و اِن تَعدّوا نعمتَ الله لا تُحصوها»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ای خدای بزرگ، نعمت‌های تو غیر قابل شمارش است و شکرگزار هرگز نمی‌تواند شکر تو را به‌جای آورد.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2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583" y="1660694"/>
            <a:ext cx="9852337" cy="370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12:     سعدیا راست‌روان گوی سعادت بردند        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راستی کن که به منزل نرسد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کج‌رفتار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گوی: توپ کوچک/ گوی بردن: برنده شدن/ راست‌رو: درستکار/ کج‌رفتار: گمراه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کنایه (گوی بردن: برنده شدن)/ تشبیه (گوی سعادت)/ واج‌آرایی (س)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تضاد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(راست‌رو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کج‌رفتار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تخلص (بیت)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فکری: ای سعدی، انسان‌های راست‌کردار به خوشبختی رسیدند، تو نیز راستی پیشه کن؛ زیرا فرد کج‎‌رفتار به مقصد نمی‌رسد.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4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371" y="2365472"/>
            <a:ext cx="9672034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latin typeface="IranNastaliq"/>
                <a:ea typeface="Calibri" panose="020F0502020204030204" pitchFamily="34" charset="0"/>
                <a:cs typeface="B Titr" panose="00000700000000000000" pitchFamily="2" charset="-78"/>
              </a:rPr>
              <a:t>دانش </a:t>
            </a:r>
            <a:r>
              <a:rPr lang="fa-IR" sz="2800" b="1" dirty="0">
                <a:latin typeface="IranNastaliq"/>
                <a:ea typeface="Calibri" panose="020F0502020204030204" pitchFamily="34" charset="0"/>
                <a:cs typeface="B Titr" panose="00000700000000000000" pitchFamily="2" charset="-78"/>
              </a:rPr>
              <a:t>ادبی </a:t>
            </a:r>
            <a:endParaRPr lang="fa-IR" sz="2800" b="1" dirty="0" smtClean="0">
              <a:latin typeface="IranNastaliq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dirty="0" smtClean="0">
              <a:latin typeface="IranNastaliq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latin typeface="IranNastaliq"/>
                <a:ea typeface="Calibri" panose="020F0502020204030204" pitchFamily="34" charset="0"/>
                <a:cs typeface="B Nazanin" panose="00000400000000000000" pitchFamily="2" charset="-78"/>
              </a:rPr>
              <a:t>تشبیه</a:t>
            </a:r>
            <a:r>
              <a:rPr lang="fa-IR" sz="2800" b="1" dirty="0">
                <a:latin typeface="IranNastaliq"/>
                <a:ea typeface="Calibri" panose="020F0502020204030204" pitchFamily="34" charset="0"/>
                <a:cs typeface="B Nazanin" panose="00000400000000000000" pitchFamily="2" charset="-78"/>
              </a:rPr>
              <a:t>، جان‌بخشی و مراعات </a:t>
            </a:r>
            <a:r>
              <a:rPr lang="fa-IR" sz="2800" b="1" dirty="0" smtClean="0">
                <a:latin typeface="IranNastaliq"/>
                <a:ea typeface="Calibri" panose="020F0502020204030204" pitchFamily="34" charset="0"/>
                <a:cs typeface="B Nazanin" panose="00000400000000000000" pitchFamily="2" charset="-78"/>
              </a:rPr>
              <a:t>نظیر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IranNastaliq"/>
                <a:ea typeface="Calibri" panose="020F0502020204030204" pitchFamily="34" charset="0"/>
                <a:cs typeface="B Nazanin" panose="00000400000000000000" pitchFamily="2" charset="-78"/>
              </a:rPr>
              <a:t>ادبیات؛ زبان هنری، زبان برتر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220" y="1599465"/>
            <a:ext cx="9787943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latin typeface="IranNastaliq"/>
                <a:ea typeface="Calibri" panose="020F0502020204030204" pitchFamily="34" charset="0"/>
                <a:cs typeface="B Titr" panose="00000700000000000000" pitchFamily="2" charset="-78"/>
              </a:rPr>
              <a:t>حکایت</a:t>
            </a:r>
            <a:r>
              <a:rPr lang="fa-IR" sz="2800" b="1" dirty="0">
                <a:latin typeface="IranNastaliq"/>
                <a:ea typeface="Calibri" panose="020F0502020204030204" pitchFamily="34" charset="0"/>
                <a:cs typeface="B Titr" panose="00000700000000000000" pitchFamily="2" charset="-78"/>
              </a:rPr>
              <a:t>: </a:t>
            </a:r>
            <a:r>
              <a:rPr lang="fa-IR" sz="2800" b="1" dirty="0" smtClean="0">
                <a:latin typeface="IranNastaliq"/>
                <a:ea typeface="Calibri" panose="020F0502020204030204" pitchFamily="34" charset="0"/>
                <a:cs typeface="B Titr" panose="00000700000000000000" pitchFamily="2" charset="-78"/>
              </a:rPr>
              <a:t>سفر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</a:t>
            </a:r>
            <a:r>
              <a:rPr lang="fa-IR" sz="2800" dirty="0">
                <a:latin typeface="IranNastaliq"/>
                <a:ea typeface="Calibri" panose="020F0502020204030204" pitchFamily="34" charset="0"/>
                <a:cs typeface="B Nazanin" panose="00000400000000000000" pitchFamily="2" charset="-78"/>
              </a:rPr>
              <a:t>: افسار: لگام، دهنه/ درنگ کردن: ایستادن، مکث کردن/ گِرد: پیرامون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کنایه (لگام اسب کشید: ایستاد و راه را ادامه نداد/ گِرد خویش می‌گردم: توجه برای تربیت نفس)/ تشخیص (آسیاب چه می‌گوید)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معرفت آن است که من در آنم: خداشناسی آن است که من به آن مشغولم/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هرچه نباید: هرچه شایسته نیست.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5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18242" y="1518565"/>
            <a:ext cx="221516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latin typeface="IranNastaliq"/>
                <a:ea typeface="Calibri" panose="020F0502020204030204" pitchFamily="34" charset="0"/>
                <a:cs typeface="B Titr" panose="00000700000000000000" pitchFamily="2" charset="-78"/>
              </a:rPr>
              <a:t>تاریخ ادبیات</a:t>
            </a:r>
            <a:r>
              <a:rPr lang="fa-IR" sz="2800" b="1" dirty="0" smtClean="0">
                <a:latin typeface="IranNastaliq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</a:p>
          <a:p>
            <a:endParaRPr lang="fa-I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67957"/>
              </p:ext>
            </p:extLst>
          </p:nvPr>
        </p:nvGraphicFramePr>
        <p:xfrm>
          <a:off x="1107582" y="2512627"/>
          <a:ext cx="9942491" cy="24683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21217"/>
                <a:gridCol w="1558343"/>
                <a:gridCol w="1481071"/>
                <a:gridCol w="2408349"/>
                <a:gridCol w="3773511"/>
              </a:tblGrid>
              <a:tr h="5115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شاعر/ نویسنده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قرن/ سال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اثر/ آثار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ویژگی/ اهمیت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10230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سعدی شیرازی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قرن هفتم ه.ق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کلیات (بوستان به نظم، گلستان به نثر، مقطعات، قصاید، غزلیات و...)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شاعر و نویسندۀ معروف ایرانی که در نظامیه بغداد به تحصیل پرداخت.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51155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محمدبن‌منور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قرن پنجم ه.ق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اسرارالتوحید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دربارۀ احوال شیخ ابوسعید ابی‌الخیر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1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673" y="1670154"/>
            <a:ext cx="10032642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1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بامدادی که تفاوت نکند لیل و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نهار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خوش بوَد دامن صحرا و تماشای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بامداد: هنگام صبح/ لیل و نهار: شب و روز/ بود: باشد/ صحرا: دشت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تضاد (لیل - نهار)/ مراعات نظیر (بامداد - لیل - نهار)/ جناس (نهار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بهار)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هنگام صبح که شب و روز از هم شناخته نمی‌شوند، رفتن به دشت و تماشا کردن بهار زیباست.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2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885" y="1889095"/>
            <a:ext cx="10277340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2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آفرینش همه تنبیه خداوند دل است  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دل ندارد که ندارد به خداوند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اقرار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تنبیه: آگاه کردن/ خداوند دل: صاحبدل، عارف/ اقرار: اعتراف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تکرار (خداوند)/ کنایه (دل ندارد: آگاهی ندارد)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آفرینش و آفریده‌های آن مایۀ بیداری انسان آگاه است و کسی که به خداوند اعتراف نکند، دل ندارد.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7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248" y="1770239"/>
            <a:ext cx="10419007" cy="372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بیت3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   این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همه نقش عجب بر دل و دیوار وجود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هرکه فکرت نکند نقش بود بر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دیوار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عجب: عجیب و شگفت/ فکرت: فکر و اندیشه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تکرار (نقش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دیوار)/ تناسب (در - دیوار)/ جناس (در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بر)/ کنایه (نقش بر دیوار: نداشتن احساس)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این‌همه نقش‌های عجیبی که بر در و دیوار عالم وجود خلق شده‌اند، هرکس به این‌ها فکر نکند مانند نقش بی‌جان است.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5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1740914"/>
            <a:ext cx="10367493" cy="372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4:  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کوه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دریا و درختان همه در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تسبیح‌اند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 همه مستمعی فهم کند این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اسرار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تسبیح: خدا را به پاکی یاد کردن/ مستمع: شنونده/ اسرار: ج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سِر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رازها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تلمیح به «و اِن من شیء الّا یُسبّح بحَمده»/ مراعات نظیر (کوه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دریا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درختان)/ تشخیص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کوه و دریا و درختان خدا را به پاکی یاد می‌کنند، ولی هر شنونده‌ای این رازها را نمی‌فهمد.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7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854" y="1773185"/>
            <a:ext cx="10650828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5: 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خبرت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هست که مرغان سحر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می‌گویند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آخر ای خفته سر از خواب جهالت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بردار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مرغ سحر: بلبل/ خفته: خوابیده/ جهالت: نادانی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تشخیص/ تشبیه (خواب جهالت)/ واج‌آرایی (س)/ جناس (سر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سحر)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خبر داری که پرندگان سحری می‌گویند که ای انسان بی‌خبر از خواب غفلت بیدار شو.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7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977" y="1702277"/>
            <a:ext cx="9852338" cy="372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6: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کی آخر چو بنفشه سر غفلت در پیش    حیف باشد که تو در خوابی و نرگس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بیدار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چو: چون/ بنفشه: نام گل/ غفلت: بی‌خبری/ حیف: افسوس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تناسب (بنفشه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نرگس)/ کنایه (سر غفلت در پیش داشتن: غافل بودن)/ تضاد (خواب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بیدار)/ تشخیص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تا کی مانند بنفشه در غفلت و ناآگاهی به‌سر می‌بری؟ حیف است که تو در خواب باشی و نرگس بیدار باشد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4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794" y="1683033"/>
            <a:ext cx="10200067" cy="376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7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که تواند که دهد میوۀ الوان از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چوب               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که داند که برآرد گل صدبرگ از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الوان:  ج لون، رنگ‌ها/ چوب: درخت/ داند: می‌تواند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تضاد (گل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خار)/ تناسب (میوه - گل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خار)/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پرسش انکاری (هر دو مصراع)/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تکرار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(که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چه کسی می‌تواند از درخت میوه‌های رنگارنگ بدهد؟ کیست که از خار گل صدبرگ پدید آورد؟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1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431" y="1554095"/>
            <a:ext cx="10290219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بیت 8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عقل حیران شود از خوشۀ زرین عنب    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فهم عاجز شود از حقۀ یاقوت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انار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زبانی: حیران: حیرت‌زده/ زرین: طلایی/ عنب: انگور/ عاجز: ناتوان/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حقّه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جعبۀ نگهداری جواهر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ادبی: تشبیه (حقۀ انار)/ تناسب (انگور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انار)/ تشخیص (حیران شدن عقل و عاجز شدن فهم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قلمرو فکری: عقل انسان از دیدن خوشۀ طلایی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انگور،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حیرت‌زده و فهم آدمی از درک زیبایی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انار،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ناتوان می‌گردد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92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1192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 Nazanin</vt:lpstr>
      <vt:lpstr>B Titr</vt:lpstr>
      <vt:lpstr>Calibri</vt:lpstr>
      <vt:lpstr>Garamond</vt:lpstr>
      <vt:lpstr>IranNastaliq</vt:lpstr>
      <vt:lpstr>Sakkal Majalla</vt:lpstr>
      <vt:lpstr>Times New Roman</vt:lpstr>
      <vt:lpstr>Organic</vt:lpstr>
      <vt:lpstr>فارسی نهم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فارسی نهم</dc:title>
  <dc:creator>ZareHoseyni</dc:creator>
  <cp:lastModifiedBy>ZareHoseyni</cp:lastModifiedBy>
  <cp:revision>4</cp:revision>
  <dcterms:created xsi:type="dcterms:W3CDTF">2020-07-29T09:50:21Z</dcterms:created>
  <dcterms:modified xsi:type="dcterms:W3CDTF">2020-07-29T10:24:37Z</dcterms:modified>
</cp:coreProperties>
</file>